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</p:sldIdLst>
  <p:sldSz cy="5670550" cx="10080625"/>
  <p:notesSz cx="7559675" cy="10691800"/>
  <p:embeddedFontLst>
    <p:embeddedFont>
      <p:font typeface="Tahoma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Tahoma-bold.fntdata"/><Relationship Id="rId50" Type="http://schemas.openxmlformats.org/officeDocument/2006/relationships/font" Target="fonts/Tahoma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560000" cy="1069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559640" cy="10691640"/>
          </a:xfrm>
          <a:custGeom>
            <a:rect b="b" l="l" r="r" t="t"/>
            <a:pathLst>
              <a:path extrusionOk="0" h="29701" w="21001">
                <a:moveTo>
                  <a:pt x="3" y="0"/>
                </a:moveTo>
                <a:cubicBezTo>
                  <a:pt x="1" y="0"/>
                  <a:pt x="0" y="1"/>
                  <a:pt x="0" y="3"/>
                </a:cubicBezTo>
                <a:lnTo>
                  <a:pt x="0" y="29696"/>
                </a:lnTo>
                <a:cubicBezTo>
                  <a:pt x="0" y="29698"/>
                  <a:pt x="1" y="29700"/>
                  <a:pt x="3" y="29700"/>
                </a:cubicBezTo>
                <a:lnTo>
                  <a:pt x="20996" y="29700"/>
                </a:lnTo>
                <a:cubicBezTo>
                  <a:pt x="20998" y="29700"/>
                  <a:pt x="21000" y="29698"/>
                  <a:pt x="21000" y="29696"/>
                </a:cubicBezTo>
                <a:lnTo>
                  <a:pt x="21000" y="3"/>
                </a:lnTo>
                <a:cubicBezTo>
                  <a:pt x="21000" y="1"/>
                  <a:pt x="20998" y="0"/>
                  <a:pt x="20996" y="0"/>
                </a:cubicBezTo>
                <a:lnTo>
                  <a:pt x="3" y="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" name="Google Shape;5;n"/>
          <p:cNvSpPr/>
          <p:nvPr>
            <p:ph idx="2" type="sldImg"/>
          </p:nvPr>
        </p:nvSpPr>
        <p:spPr>
          <a:xfrm>
            <a:off x="1106640" y="812880"/>
            <a:ext cx="5341680" cy="40053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55640" y="5078160"/>
            <a:ext cx="6045120" cy="4808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3" type="hdr"/>
          </p:nvPr>
        </p:nvSpPr>
        <p:spPr>
          <a:xfrm>
            <a:off x="0" y="-360"/>
            <a:ext cx="3278160" cy="5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0" type="dt"/>
          </p:nvPr>
        </p:nvSpPr>
        <p:spPr>
          <a:xfrm>
            <a:off x="4278240" y="-360"/>
            <a:ext cx="3278160" cy="5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n"/>
          <p:cNvSpPr txBox="1"/>
          <p:nvPr>
            <p:ph idx="11" type="ftr"/>
          </p:nvPr>
        </p:nvSpPr>
        <p:spPr>
          <a:xfrm>
            <a:off x="0" y="10156680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n"/>
          <p:cNvSpPr txBox="1"/>
          <p:nvPr>
            <p:ph idx="12" type="sldNum"/>
          </p:nvPr>
        </p:nvSpPr>
        <p:spPr>
          <a:xfrm>
            <a:off x="4278240" y="10156680"/>
            <a:ext cx="3278160" cy="53208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uu-CG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:notes"/>
          <p:cNvSpPr/>
          <p:nvPr>
            <p:ph idx="2" type="sldImg"/>
          </p:nvPr>
        </p:nvSpPr>
        <p:spPr>
          <a:xfrm>
            <a:off x="1106640" y="812880"/>
            <a:ext cx="5344920" cy="40082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Google Shape;68;p1:notes"/>
          <p:cNvSpPr/>
          <p:nvPr/>
        </p:nvSpPr>
        <p:spPr>
          <a:xfrm>
            <a:off x="755640" y="5078520"/>
            <a:ext cx="6048360" cy="4811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755640" y="5078160"/>
            <a:ext cx="6045120" cy="48085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f79ff3472_0_19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g2ef79ff3472_0_19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2ef79ff3472_0_19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358a8c6c5_0_77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g27358a8c6c5_0_77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27358a8c6c5_0_77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5522de0c7_0_2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2e5522de0c7_0_2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g2e5522de0c7_0_2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7358a8c6c5_0_8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g27358a8c6c5_0_8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g27358a8c6c5_0_8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50e7af88c_0_0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1" name="Google Shape;171;g2e50e7af88c_0_0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g2e50e7af88c_0_0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57e07644b_3_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9" name="Google Shape;179;g2e57e07644b_3_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g2e57e07644b_3_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7179c4b88_0_98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317179c4b88_0_98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g317179c4b88_0_98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85f2c3a25_0_2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3185f2c3a25_0_2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6" name="Google Shape;196;g3185f2c3a25_0_2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9b7c62c51_0_2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319b7c62c51_0_2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319b7c62c51_0_2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9b7c62c51_0_1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" name="Google Shape;211;g319b7c62c51_0_1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g319b7c62c51_0_1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17103994af_0_6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g317103994af_0_6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g317103994af_0_6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85f2c3a25_0_3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3185f2c3a25_0_3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0" name="Google Shape;220;g3185f2c3a25_0_3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66afaf316_0_1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g3166afaf316_0_1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g3166afaf316_0_1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4e88e269a_0_32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2e4e88e269a_0_32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g2e4e88e269a_0_32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66afaf316_0_2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g3166afaf316_0_2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g3166afaf316_0_2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166afaf316_0_2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g3166afaf316_0_2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g3166afaf316_0_2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19b7c62c51_0_2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319b7c62c51_0_2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319b7c62c51_0_2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66afaf316_0_38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3166afaf316_0_38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g3166afaf316_0_38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7179c4b88_0_5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317179c4b88_0_5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g317179c4b88_0_5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7179c4b88_0_3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317179c4b88_0_3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317179c4b88_0_3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7179c4b88_0_4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g317179c4b88_0_4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0" name="Google Shape;290;g317179c4b88_0_4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358a8c6c5_0_2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g27358a8c6c5_0_2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27358a8c6c5_0_2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7179c4b88_0_5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317179c4b88_0_5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8" name="Google Shape;298;g317179c4b88_0_5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85f2c3a25_0_4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5" name="Google Shape;305;g3185f2c3a25_0_4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6" name="Google Shape;306;g3185f2c3a25_0_4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1a0714c089_0_1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g31a0714c089_0_1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5" name="Google Shape;315;g31a0714c089_0_1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1a14cd9816_0_1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31a14cd9816_0_1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1" name="Google Shape;321;g31a14cd9816_0_1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7103994af_0_7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8" name="Google Shape;328;g317103994af_0_7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317103994af_0_7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7179c4b88_0_3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g317179c4b88_0_3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317179c4b88_0_3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17179c4b88_0_1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g317179c4b88_0_1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g317179c4b88_0_1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7179c4b88_0_27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2" name="Google Shape;352;g317179c4b88_0_27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g317179c4b88_0_27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17179c4b88_0_7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1" name="Google Shape;361;g317179c4b88_0_7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317179c4b88_0_7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85f2c3a25_0_1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0" name="Google Shape;370;g3185f2c3a25_0_1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1" name="Google Shape;371;g3185f2c3a25_0_1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7103994af_0_6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317103994af_0_6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g317103994af_0_6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19b7c62c51_0_2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9" name="Google Shape;379;g319b7c62c51_0_2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0" name="Google Shape;380;g319b7c62c51_0_2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092e852a82d33_1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9" name="Google Shape;389;g26092e852a82d33_1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g26092e852a82d33_1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a0714c089_0_0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8" name="Google Shape;398;g31a0714c089_0_0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9" name="Google Shape;399;g31a0714c089_0_0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17103994af_0_7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7" name="Google Shape;407;g317103994af_0_7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317103994af_0_7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85f2c3a25_0_0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6" name="Google Shape;416;g3185f2c3a25_0_0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g3185f2c3a25_0_0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:notes"/>
          <p:cNvSpPr/>
          <p:nvPr>
            <p:ph idx="2" type="sldImg"/>
          </p:nvPr>
        </p:nvSpPr>
        <p:spPr>
          <a:xfrm>
            <a:off x="1106640" y="812880"/>
            <a:ext cx="5344920" cy="400824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4" name="Google Shape;424;p3:notes"/>
          <p:cNvSpPr/>
          <p:nvPr/>
        </p:nvSpPr>
        <p:spPr>
          <a:xfrm>
            <a:off x="755640" y="5078520"/>
            <a:ext cx="6048360" cy="48117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5" name="Google Shape;425;p3:notes"/>
          <p:cNvSpPr txBox="1"/>
          <p:nvPr>
            <p:ph idx="1" type="body"/>
          </p:nvPr>
        </p:nvSpPr>
        <p:spPr>
          <a:xfrm>
            <a:off x="755640" y="5078160"/>
            <a:ext cx="6045120" cy="480852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7103994af_0_9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" name="Google Shape;103;g317103994af_0_9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Google Shape;104;g317103994af_0_9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7103994af_0_5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" name="Google Shape;110;g317103994af_0_5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" name="Google Shape;111;g317103994af_0_5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7103994af_0_44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317103994af_0_44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317103994af_0_44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17103994af_0_26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5" name="Google Shape;125;g317103994af_0_26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" name="Google Shape;126;g317103994af_0_26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7103994af_0_35:notes"/>
          <p:cNvSpPr/>
          <p:nvPr>
            <p:ph idx="2" type="sldImg"/>
          </p:nvPr>
        </p:nvSpPr>
        <p:spPr>
          <a:xfrm>
            <a:off x="1106640" y="812880"/>
            <a:ext cx="5344800" cy="4008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g317103994af_0_35:notes"/>
          <p:cNvSpPr/>
          <p:nvPr/>
        </p:nvSpPr>
        <p:spPr>
          <a:xfrm>
            <a:off x="755640" y="5078520"/>
            <a:ext cx="6048378" cy="481177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g317103994af_0_35:notes"/>
          <p:cNvSpPr txBox="1"/>
          <p:nvPr>
            <p:ph idx="1" type="body"/>
          </p:nvPr>
        </p:nvSpPr>
        <p:spPr>
          <a:xfrm>
            <a:off x="755640" y="5078160"/>
            <a:ext cx="6045000" cy="480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503280" y="1326960"/>
            <a:ext cx="906768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2" type="body"/>
          </p:nvPr>
        </p:nvSpPr>
        <p:spPr>
          <a:xfrm>
            <a:off x="503280" y="3042360"/>
            <a:ext cx="906768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body"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2"/>
          <p:cNvSpPr txBox="1"/>
          <p:nvPr>
            <p:ph idx="2" type="body"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3" type="body"/>
          </p:nvPr>
        </p:nvSpPr>
        <p:spPr>
          <a:xfrm>
            <a:off x="50328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4" type="body"/>
          </p:nvPr>
        </p:nvSpPr>
        <p:spPr>
          <a:xfrm>
            <a:off x="514980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503280" y="13269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3569400" y="13269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3" type="body"/>
          </p:nvPr>
        </p:nvSpPr>
        <p:spPr>
          <a:xfrm>
            <a:off x="6635160" y="13269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4" type="body"/>
          </p:nvPr>
        </p:nvSpPr>
        <p:spPr>
          <a:xfrm>
            <a:off x="503280" y="30423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body"/>
          </p:nvPr>
        </p:nvSpPr>
        <p:spPr>
          <a:xfrm>
            <a:off x="3569400" y="30423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6" type="body"/>
          </p:nvPr>
        </p:nvSpPr>
        <p:spPr>
          <a:xfrm>
            <a:off x="6635160" y="3042360"/>
            <a:ext cx="291960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50328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514980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subTitle"/>
          </p:nvPr>
        </p:nvSpPr>
        <p:spPr>
          <a:xfrm>
            <a:off x="503280" y="225360"/>
            <a:ext cx="9067680" cy="4373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514980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3" type="body"/>
          </p:nvPr>
        </p:nvSpPr>
        <p:spPr>
          <a:xfrm>
            <a:off x="50328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03280" y="1326960"/>
            <a:ext cx="442476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3" type="body"/>
          </p:nvPr>
        </p:nvSpPr>
        <p:spPr>
          <a:xfrm>
            <a:off x="5149800" y="30423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50328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2" type="body"/>
          </p:nvPr>
        </p:nvSpPr>
        <p:spPr>
          <a:xfrm>
            <a:off x="5149800" y="1326960"/>
            <a:ext cx="442476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3" type="body"/>
          </p:nvPr>
        </p:nvSpPr>
        <p:spPr>
          <a:xfrm>
            <a:off x="503280" y="3042360"/>
            <a:ext cx="9067680" cy="1566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type="title"/>
          </p:nvPr>
        </p:nvSpPr>
        <p:spPr>
          <a:xfrm>
            <a:off x="503280" y="225360"/>
            <a:ext cx="9067680" cy="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03280" y="1326960"/>
            <a:ext cx="9067680" cy="3284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225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502920" y="5165640"/>
            <a:ext cx="2344680" cy="38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448080" y="5165640"/>
            <a:ext cx="3192480" cy="38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7227720" y="5165640"/>
            <a:ext cx="2345040" cy="38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uu-CG"/>
              <a:t>‹#›</a:t>
            </a:fld>
            <a:endParaRPr/>
          </a:p>
        </p:txBody>
      </p:sp>
      <p:pic>
        <p:nvPicPr>
          <p:cNvPr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4680"/>
            <a:ext cx="10152000" cy="570204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26.jpg"/><Relationship Id="rId6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4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ovietag.wuaze.com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movietag/Web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uniformserver.com/" TargetMode="External"/><Relationship Id="rId10" Type="http://schemas.openxmlformats.org/officeDocument/2006/relationships/hyperlink" Target="https://www.pngwing.com/en/search?q=base64" TargetMode="External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chartjs.org/" TargetMode="External"/><Relationship Id="rId4" Type="http://schemas.openxmlformats.org/officeDocument/2006/relationships/hyperlink" Target="https://developer.mozilla.org/en-US/docs/Web/API/Fetch_API" TargetMode="External"/><Relationship Id="rId9" Type="http://schemas.openxmlformats.org/officeDocument/2006/relationships/hyperlink" Target="https://www.infinityfree.com/" TargetMode="External"/><Relationship Id="rId5" Type="http://schemas.openxmlformats.org/officeDocument/2006/relationships/hyperlink" Target="https://www.php.net/manual/en/function.password-hash.php" TargetMode="External"/><Relationship Id="rId6" Type="http://schemas.openxmlformats.org/officeDocument/2006/relationships/hyperlink" Target="https://github.com/" TargetMode="External"/><Relationship Id="rId7" Type="http://schemas.openxmlformats.org/officeDocument/2006/relationships/hyperlink" Target="https://www.treinaweb.com.br/blog/como-criar-uma-modal-com-a-tag-dialog" TargetMode="External"/><Relationship Id="rId8" Type="http://schemas.openxmlformats.org/officeDocument/2006/relationships/hyperlink" Target="https://www.nilebits.com/blog/2024/02/fetch-api-streaming-http-node-js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520" y="-19080"/>
            <a:ext cx="10172521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/>
          <p:nvPr/>
        </p:nvSpPr>
        <p:spPr>
          <a:xfrm>
            <a:off x="5386313" y="884835"/>
            <a:ext cx="411156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4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MovieTag</a:t>
            </a:r>
            <a:endParaRPr b="0" i="0" sz="4000" u="none" cap="none" strike="noStrike">
              <a:solidFill>
                <a:srgbClr val="00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4"/>
          <p:cNvSpPr/>
          <p:nvPr/>
        </p:nvSpPr>
        <p:spPr>
          <a:xfrm>
            <a:off x="5395163" y="1736366"/>
            <a:ext cx="4576662" cy="68342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Catálogo de produções audiovisuais através de tags</a:t>
            </a:r>
            <a:endParaRPr sz="20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5386325" y="3099425"/>
            <a:ext cx="2630124" cy="129162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Gabriela Machado, Guilherme Costa, </a:t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Luan Oliveira e</a:t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Lucas Santos</a:t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5395175" y="2765838"/>
            <a:ext cx="2630124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000">
                <a:solidFill>
                  <a:srgbClr val="006600"/>
                </a:solidFill>
                <a:latin typeface="Tahoma"/>
                <a:ea typeface="Tahoma"/>
                <a:cs typeface="Tahoma"/>
                <a:sym typeface="Tahoma"/>
              </a:rPr>
              <a:t>Data: 28/11/2024</a:t>
            </a:r>
            <a:endParaRPr b="1" sz="2000">
              <a:solidFill>
                <a:srgbClr val="0066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1475" y="852525"/>
            <a:ext cx="672092" cy="77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91775"/>
            <a:ext cx="5865379" cy="3299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4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Início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7679900" y="1265725"/>
            <a:ext cx="2155032" cy="3262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início do Site. Irá permitir que o usuário acesse os produções sugeridas e que faça a pesquisa.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79999"/>
            <a:ext cx="5899949" cy="331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/>
          <p:nvPr/>
        </p:nvSpPr>
        <p:spPr>
          <a:xfrm>
            <a:off x="1692350" y="287275"/>
            <a:ext cx="798930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Resultado de Pesquisa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7679900" y="1265725"/>
            <a:ext cx="2155032" cy="3262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Resultado de uma pesquisa feita na tela de início.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5800406" cy="326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>
            <a:off x="1692347" y="287275"/>
            <a:ext cx="8247312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Busca Avançada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7784625" y="1318250"/>
            <a:ext cx="2155032" cy="32627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Busca Avançada. Irá permitir que o usuário busque por filmes através do seus filtros de dados.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975" y="1080000"/>
            <a:ext cx="5934948" cy="444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/>
          <p:nvPr/>
        </p:nvSpPr>
        <p:spPr>
          <a:xfrm>
            <a:off x="1692350" y="287275"/>
            <a:ext cx="801289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6" name="Google Shape;176;p27"/>
          <p:cNvSpPr/>
          <p:nvPr/>
        </p:nvSpPr>
        <p:spPr>
          <a:xfrm>
            <a:off x="7832375" y="1196775"/>
            <a:ext cx="2197368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de Produção. Permite ao usuário visualizar os dados do filme e seu elenco 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79998"/>
            <a:ext cx="6032376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8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(Visualização de Plataformas Disponíveis) 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7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Fazer Login)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2" cy="339319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Avaliar Produção)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0" name="Google Shape;200;p30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7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Salvar Produção em Lista)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7832375" y="1196775"/>
            <a:ext cx="2206548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7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Criar Nova Lista)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6" name="Google Shape;216;p32"/>
          <p:cNvSpPr/>
          <p:nvPr/>
        </p:nvSpPr>
        <p:spPr>
          <a:xfrm>
            <a:off x="7832375" y="1196775"/>
            <a:ext cx="2248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Objetivo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2352" cy="33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3"/>
          <p:cNvSpPr/>
          <p:nvPr/>
        </p:nvSpPr>
        <p:spPr>
          <a:xfrm>
            <a:off x="1692347" y="287275"/>
            <a:ext cx="8059068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Produção (Dialog para adicionar Tag)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4" name="Google Shape;224;p33"/>
          <p:cNvSpPr/>
          <p:nvPr/>
        </p:nvSpPr>
        <p:spPr>
          <a:xfrm>
            <a:off x="7832375" y="1196775"/>
            <a:ext cx="2160702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das Produções. Permite ao usuário visualizar os dados do filme e seu elenco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 realizar interações.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3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Tag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de tag. Permite a visualização de produções que contém a tag específica. 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79997"/>
            <a:ext cx="6030048" cy="3391902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Biografia de Integrante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Visualização dos Integrantes. Permite a visualização dos dados dos Integrantes.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62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Login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8" name="Google Shape;248;p36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Login de Usuário.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8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Cadastro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6" name="Google Shape;256;p37"/>
          <p:cNvSpPr/>
          <p:nvPr/>
        </p:nvSpPr>
        <p:spPr>
          <a:xfrm>
            <a:off x="7830050" y="1408525"/>
            <a:ext cx="195258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Cadastro de Usuário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N</a:t>
            </a: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ovas Telas Adicionadas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8" cy="339191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9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Perfil Admin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0" name="Google Shape;270;p39"/>
          <p:cNvSpPr/>
          <p:nvPr/>
        </p:nvSpPr>
        <p:spPr>
          <a:xfrm>
            <a:off x="7880925" y="1080000"/>
            <a:ext cx="2304774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Perfil do Usuário. Exibe Informações sobre as atividades do usuário, e aos admins o dashboard do sistema.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Editar Perfil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7830050" y="1408525"/>
            <a:ext cx="195258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Editar Perfil de Usuário.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8" name="Google Shape;278;p40"/>
          <p:cNvPicPr preferRelativeResize="0"/>
          <p:nvPr/>
        </p:nvPicPr>
        <p:blipFill rotWithShape="1">
          <a:blip r:embed="rId3">
            <a:alphaModFix/>
          </a:blip>
          <a:srcRect b="0" l="10087" r="50293" t="0"/>
          <a:stretch/>
        </p:blipFill>
        <p:spPr>
          <a:xfrm>
            <a:off x="1794800" y="1095875"/>
            <a:ext cx="5713900" cy="3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34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1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Minhas Listas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Minhas Listas. Permite o usuário acessar as listas de produções criadas por ele.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000" y="1080000"/>
            <a:ext cx="6030048" cy="339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/>
          <p:nvPr/>
        </p:nvSpPr>
        <p:spPr>
          <a:xfrm>
            <a:off x="1692348" y="287275"/>
            <a:ext cx="7872606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Visualização de Lista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4" name="Google Shape;294;p42"/>
          <p:cNvSpPr/>
          <p:nvPr/>
        </p:nvSpPr>
        <p:spPr>
          <a:xfrm>
            <a:off x="7830050" y="1416350"/>
            <a:ext cx="187023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Visualização de Lista. Permite o usuário visualizar as produções salvas na lista.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objetivo geral é criar um sistema de catálogo de produções audiovisuais que permita busca avançada por tags, facilitando a pesquisa específica, como por exemplo, "romance" + "cachorro".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1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Objetivo Geral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7050" y="3080125"/>
            <a:ext cx="2987225" cy="1606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ama e o Vagabundo - Filme 1955 - AdoroCinema"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6750" y="2903637"/>
            <a:ext cx="1486750" cy="20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/>
          <p:nvPr/>
        </p:nvSpPr>
        <p:spPr>
          <a:xfrm>
            <a:off x="5269450" y="3811363"/>
            <a:ext cx="6843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899" y="3488162"/>
            <a:ext cx="684300" cy="9123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cura-se um Amor que Goste de Cachorros - Filme 2004 - AdoroCinema"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502050" y="3488150"/>
            <a:ext cx="684300" cy="9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75" y="1080000"/>
            <a:ext cx="6063077" cy="34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/>
          <p:nvPr/>
        </p:nvSpPr>
        <p:spPr>
          <a:xfrm>
            <a:off x="1692348" y="287275"/>
            <a:ext cx="7872606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Edição de Lista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2" name="Google Shape;302;p43"/>
          <p:cNvSpPr/>
          <p:nvPr/>
        </p:nvSpPr>
        <p:spPr>
          <a:xfrm>
            <a:off x="7830050" y="1416350"/>
            <a:ext cx="2117124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Edição de Lista. Permite o usuário Mudar o nome da Lista, adicionar e remover produções da lista.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6975" y="1080000"/>
            <a:ext cx="6063053" cy="34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/>
          <p:nvPr/>
        </p:nvSpPr>
        <p:spPr>
          <a:xfrm>
            <a:off x="1692348" y="287275"/>
            <a:ext cx="7872606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Implementação Web - Tela de </a:t>
            </a: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Visualização de Lista (Dialog para adicionar produção a lista)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0" name="Google Shape;310;p44"/>
          <p:cNvSpPr/>
          <p:nvPr/>
        </p:nvSpPr>
        <p:spPr>
          <a:xfrm>
            <a:off x="7830050" y="1416350"/>
            <a:ext cx="2300616" cy="355590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l">
              <a:lnSpc>
                <a:spcPct val="151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Tela de Edição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de Lista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. Permite o usuário Mudar o nome da Lista, adicionar e remover produções da lista.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1" name="Google Shape;31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6975" y="1080000"/>
            <a:ext cx="6063062" cy="34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Validação e Sanitização dos Campos do Formulário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6"/>
          <p:cNvSpPr/>
          <p:nvPr/>
        </p:nvSpPr>
        <p:spPr>
          <a:xfrm>
            <a:off x="1655650" y="1217500"/>
            <a:ext cx="3849552" cy="424283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puu-CG" sz="2000">
                <a:solidFill>
                  <a:schemeClr val="dk1"/>
                </a:solidFill>
              </a:rPr>
              <a:t>A </a:t>
            </a:r>
            <a:r>
              <a:rPr b="1" lang="puu-CG" sz="2000">
                <a:solidFill>
                  <a:schemeClr val="dk1"/>
                </a:solidFill>
              </a:rPr>
              <a:t>sanitização</a:t>
            </a:r>
            <a:r>
              <a:rPr lang="puu-CG" sz="2000">
                <a:solidFill>
                  <a:schemeClr val="dk1"/>
                </a:solidFill>
              </a:rPr>
              <a:t> remove ou neutraliza caracteres potencialmente perigosos, como aqueles usados em ataques de </a:t>
            </a:r>
            <a:r>
              <a:rPr i="1" lang="puu-CG" sz="2000">
                <a:solidFill>
                  <a:schemeClr val="dk1"/>
                </a:solidFill>
              </a:rPr>
              <a:t>SQL Injection</a:t>
            </a:r>
            <a:r>
              <a:rPr lang="puu-CG" sz="2000">
                <a:solidFill>
                  <a:schemeClr val="dk1"/>
                </a:solidFill>
              </a:rPr>
              <a:t>. Já a </a:t>
            </a:r>
            <a:r>
              <a:rPr b="1" lang="puu-CG" sz="2000">
                <a:solidFill>
                  <a:schemeClr val="dk1"/>
                </a:solidFill>
              </a:rPr>
              <a:t>validação</a:t>
            </a:r>
            <a:r>
              <a:rPr lang="puu-CG" sz="2000">
                <a:solidFill>
                  <a:schemeClr val="dk1"/>
                </a:solidFill>
              </a:rPr>
              <a:t> assegura que os dados fornecidos atendem aos critérios esperados, como formato correto de e-mail ou limite de tamanho.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4" name="Google Shape;324;p4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Validação e Sanitização dos Campos do Formulário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5" name="Google Shape;32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9850" y="1217500"/>
            <a:ext cx="3723999" cy="3729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/>
          <p:nvPr/>
        </p:nvSpPr>
        <p:spPr>
          <a:xfrm>
            <a:off x="1655650" y="1258925"/>
            <a:ext cx="6491718" cy="151934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Chart.js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uma biblioteca JavaScript para criar gráficos interativos e responsivos, como barras, linhas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, pizza e mais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, de forma simples e customizável. Utilizado para criação dos gráficos do dashboard.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ChartJS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6725" y="3152050"/>
            <a:ext cx="1060550" cy="12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/>
          <p:nvPr/>
        </p:nvSpPr>
        <p:spPr>
          <a:xfrm>
            <a:off x="1655650" y="1258925"/>
            <a:ext cx="6491718" cy="244042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Fetch API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uma interface JavaScript moderna utilizada para realizar requisições HTTP de maneira simples e eficiente. Ela permite buscar ou enviar dados para servidores, retornando Promises para lidar com as respostas de forma assíncrona. Foi usada para integrar JavaScript com backends, como PHP.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7" name="Google Shape;347;p49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Fetch API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8416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etch API Fundamentals: Streaming Data Over HTTP With Node.js | Nile Bits"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4217" y="3841699"/>
            <a:ext cx="2811508" cy="1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/>
          <p:nvPr/>
        </p:nvSpPr>
        <p:spPr>
          <a:xfrm>
            <a:off x="1655650" y="1258925"/>
            <a:ext cx="6491718" cy="2550474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tag &lt;dialog&gt;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 elemento HTML usado para criar caixas de diálogo ou modais nativos. Ela suporta atributos como open para exibição e métodos JavaScript (show(), close()) para controle dinâmico. Foi utilizada na criação das caixas de diálogo do sistema. Por exemplo avaliação, salvar produção, adicionar tag, etc.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6" name="Google Shape;356;p50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Tag Dialog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7" name="Google Shape;35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9178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088" y="3917901"/>
            <a:ext cx="1952021" cy="109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PasswordHash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uma técnica ou ferramenta usada para proteger senhas, convertendo-as em um formato irreversível (hash) antes de armazená-las. Isso aumenta a segurança em sistemas, mesmo em caso de vazamento de dados. Foi utilizado em login e cadastro.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5" name="Google Shape;365;p51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Password_hash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6" name="Google Shape;36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613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curity Password Icon - Etsy" id="367" name="Google Shape;3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863" y="3508900"/>
            <a:ext cx="1625210" cy="130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2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ChatGPT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foi uma ferramenta usada para acelerar o desenvolvimento do site na correção de código e na criação rápida de partes em HTML e JavaScript. Isso otimizou o processo e melhor a eficiência no desenvolvimento.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ChatGPT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650" y="3208400"/>
            <a:ext cx="1144875" cy="11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1835950" y="2566274"/>
            <a:ext cx="6408720" cy="53800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7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Dashboard</a:t>
            </a:r>
            <a:endParaRPr b="1" sz="27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3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Base64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 é um método de codificação que converte dados binários em texto ASCII, usando 64 caracteres. É usado para transmitir dados em formatos que aceitam apenas texto.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3" name="Google Shape;383;p53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Base64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4" name="Google Shape;38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2650" y="3208400"/>
            <a:ext cx="1144875" cy="11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3"/>
          <p:cNvPicPr preferRelativeResize="0"/>
          <p:nvPr/>
        </p:nvPicPr>
        <p:blipFill rotWithShape="1">
          <a:blip r:embed="rId5">
            <a:alphaModFix/>
          </a:blip>
          <a:srcRect b="6935" l="7650" r="10085" t="8174"/>
          <a:stretch/>
        </p:blipFill>
        <p:spPr>
          <a:xfrm>
            <a:off x="2883800" y="3139754"/>
            <a:ext cx="1242575" cy="12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/>
          <p:nvPr/>
        </p:nvSpPr>
        <p:spPr>
          <a:xfrm>
            <a:off x="1655650" y="1258925"/>
            <a:ext cx="6491718" cy="178815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InfinityFree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é um serviço gratuito de hospedagem de sites com suporte a PHP, MySQL e sem anúncios obrigatórios. Foi utilizado para hospedar o site do </a:t>
            </a: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MovieTag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3" name="Google Shape;393;p54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InfinityFree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4" name="Google Shape;39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3960" y="3139590"/>
            <a:ext cx="1282500" cy="128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713" y="3179946"/>
            <a:ext cx="1201775" cy="120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5"/>
          <p:cNvSpPr/>
          <p:nvPr/>
        </p:nvSpPr>
        <p:spPr>
          <a:xfrm>
            <a:off x="1655650" y="1258925"/>
            <a:ext cx="6491718" cy="146124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</a:t>
            </a: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Uniform Server </a:t>
            </a: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é um servidor portátil para Windows com Apache, MySQL, PHP e Perl, usado para testar aplicações web localmente.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3" name="Google Shape;403;p55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Tecnologias Utilizadas - Uniform Server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4" name="Google Shape;40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/>
          <p:nvPr/>
        </p:nvSpPr>
        <p:spPr>
          <a:xfrm>
            <a:off x="1655650" y="1258925"/>
            <a:ext cx="6491718" cy="497718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 do MovieTag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Acesso ao Github do MovieTag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2" name="Google Shape;4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726" y="3127900"/>
            <a:ext cx="2321526" cy="130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6288" y="3232088"/>
            <a:ext cx="1684776" cy="10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7"/>
          <p:cNvSpPr/>
          <p:nvPr/>
        </p:nvSpPr>
        <p:spPr>
          <a:xfrm>
            <a:off x="1650850" y="706675"/>
            <a:ext cx="6491718" cy="496389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3"/>
              </a:rPr>
              <a:t>ChartJs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FetchAPI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5"/>
              </a:rPr>
              <a:t>PasswordHash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6"/>
              </a:rPr>
              <a:t>Github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7"/>
              </a:rPr>
              <a:t>TagDialog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8"/>
              </a:rPr>
              <a:t>FetchAPI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9"/>
              </a:rPr>
              <a:t>InfinityFree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0"/>
              </a:rPr>
              <a:t>Base64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1"/>
              </a:rPr>
              <a:t>Uniform Server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0" name="Google Shape;420;p57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Bibliografia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1" name="Google Shape;421;p5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56872" y="287272"/>
            <a:ext cx="1307976" cy="85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40" y="3240"/>
            <a:ext cx="10078920" cy="566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O desafio implementado na matéria de Programação Web foi a criação de um dashboard para o site. O dashboard permitirá ao administrador visualizar e gerenciar dados do site por meio de três gráficos principais: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○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Produções mais acessadas por período (Linha)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○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Usuários com maior atividade (Barra Horizontal)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○"/>
            </a:pPr>
            <a:r>
              <a:rPr b="1"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Tags mais utilizadas (Barra Vertical):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Dashboard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/>
          <p:nvPr/>
        </p:nvSpPr>
        <p:spPr>
          <a:xfrm>
            <a:off x="1692360" y="287280"/>
            <a:ext cx="6408720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Dashboard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926" y="734337"/>
            <a:ext cx="7211657" cy="42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Mostra um gráfico de barras verticais com as tags mais utilizadas nas buscas e nas produções, permitindo ao administrador analisar quais termos são mais populares entre os usuários.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1692348" y="287275"/>
            <a:ext cx="7604874" cy="36034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Grafico </a:t>
            </a: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Tags mais utilizadas (Barra Vertical)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775" y="2800725"/>
            <a:ext cx="4286224" cy="25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1655650" y="1258922"/>
            <a:ext cx="7488342" cy="186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Exibe um gráfico de linha que mostra as produções mais acessadas ao longo do tempo, permitindo ao administrador identificar tendências de popularidade e os picos de acesso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1692350" y="287275"/>
            <a:ext cx="7604874" cy="78969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Gráfico Produções mais acessadas por período (Linha)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287" y="2703324"/>
            <a:ext cx="4003075" cy="25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1655650" y="1258924"/>
            <a:ext cx="7488342" cy="142252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Tahoma"/>
              <a:buChar char="●"/>
            </a:pPr>
            <a:r>
              <a:rPr lang="puu-CG" sz="2000">
                <a:solidFill>
                  <a:srgbClr val="666666"/>
                </a:solidFill>
                <a:latin typeface="Tahoma"/>
                <a:ea typeface="Tahoma"/>
                <a:cs typeface="Tahoma"/>
                <a:sym typeface="Tahoma"/>
              </a:rPr>
              <a:t>Apresenta um gráfico de barras horizontais, destacando os usuários mais ativos com base em suas avaliações, tags criadas e acessos ao site, ajudando a monitorar a interação dos usuários com o conteúdo.</a:t>
            </a:r>
            <a:endParaRPr sz="2000">
              <a:solidFill>
                <a:srgbClr val="666666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1692350" y="287275"/>
            <a:ext cx="7604874" cy="1053432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Desafio - Gráfico </a:t>
            </a:r>
            <a:r>
              <a:rPr b="1" lang="puu-CG" sz="2200">
                <a:solidFill>
                  <a:srgbClr val="FF3333"/>
                </a:solidFill>
                <a:latin typeface="Tahoma"/>
                <a:ea typeface="Tahoma"/>
                <a:cs typeface="Tahoma"/>
                <a:sym typeface="Tahoma"/>
              </a:rPr>
              <a:t>Usuários com maior atividade (Avaliações, Tags Criadas, Acessos) (Barra Horizontal)</a:t>
            </a:r>
            <a:endParaRPr b="1" sz="2200">
              <a:solidFill>
                <a:srgbClr val="FF333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8725" y="2855821"/>
            <a:ext cx="4622206" cy="2684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